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8" r:id="rId2"/>
    <p:sldId id="259" r:id="rId3"/>
    <p:sldId id="257" r:id="rId4"/>
    <p:sldId id="260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15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hdphoto1.wdp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3FF73E-44A2-B94C-A638-0638A5496320}" type="datetimeFigureOut">
              <a:rPr lang="en-US" smtClean="0"/>
              <a:t>9/23/14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34A3DF-0C02-5241-B52A-49BCC51E0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63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34A3DF-0C02-5241-B52A-49BCC51E0F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985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/>
              <a:t>Here I show the</a:t>
            </a:r>
            <a:r>
              <a:rPr lang="en-US" baseline="0" dirty="0" smtClean="0"/>
              <a:t> layout of the primary science optics, designed by Dave Content at GSFC (describe design).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7</a:t>
            </a:r>
            <a:r>
              <a:rPr lang="en-US" baseline="0" dirty="0" smtClean="0"/>
              <a:t> spherical lenses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8 lenses with non-zero conic constant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1 of these with radial polynomial terms</a:t>
            </a:r>
          </a:p>
          <a:p>
            <a:pPr marL="0" lvl="0" indent="0">
              <a:buFont typeface="Arial"/>
              <a:buNone/>
            </a:pPr>
            <a:endParaRPr lang="en-US" baseline="0" dirty="0" smtClean="0"/>
          </a:p>
          <a:p>
            <a:pPr marL="0" lvl="0" indent="0">
              <a:buFont typeface="Arial"/>
              <a:buNone/>
            </a:pPr>
            <a:r>
              <a:rPr lang="en-US" baseline="0" dirty="0" smtClean="0"/>
              <a:t>Materials: fused silica, CaF</a:t>
            </a:r>
            <a:r>
              <a:rPr lang="en-US" baseline="-25000" dirty="0" smtClean="0"/>
              <a:t>2</a:t>
            </a:r>
            <a:r>
              <a:rPr lang="en-US" baseline="0" dirty="0" smtClean="0"/>
              <a:t>, BaF</a:t>
            </a:r>
            <a:r>
              <a:rPr lang="en-US" baseline="-25000" dirty="0" smtClean="0"/>
              <a:t>2</a:t>
            </a:r>
            <a:r>
              <a:rPr lang="en-US" baseline="0" dirty="0" smtClean="0"/>
              <a:t>, ZnSe, S-TIH53</a:t>
            </a:r>
          </a:p>
          <a:p>
            <a:pPr marL="0" lvl="0" indent="0">
              <a:buFont typeface="Arial"/>
              <a:buNone/>
            </a:pPr>
            <a:r>
              <a:rPr lang="en-US" baseline="0" dirty="0" smtClean="0"/>
              <a:t>Plate scale: 0.35 arcsec / pixel, 18 </a:t>
            </a:r>
            <a:r>
              <a:rPr lang="el-GR" baseline="0" dirty="0" smtClean="0"/>
              <a:t>μ</a:t>
            </a:r>
            <a:r>
              <a:rPr lang="en-US" baseline="0" dirty="0" smtClean="0"/>
              <a:t>m pixel pitch</a:t>
            </a:r>
          </a:p>
          <a:p>
            <a:pPr marL="0" lvl="0" indent="0">
              <a:buFont typeface="Arial"/>
              <a:buNone/>
            </a:pPr>
            <a:r>
              <a:rPr lang="en-US" baseline="0" dirty="0" smtClean="0"/>
              <a:t>~50% of focused light from a point source is expected to be ensquared by a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F4986-627B-0342-BBF5-DE50D6B1BD8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898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259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064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102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405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32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35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47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67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783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70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963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18BE9-99DE-4A4F-8087-01D094D544EB}" type="datetimeFigureOut">
              <a:rPr lang="en-US" smtClean="0"/>
              <a:t>9/23/14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28429-F9CD-0E4F-938E-CC4C2100E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068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ature08459-f2.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7" t="6795" b="6795"/>
          <a:stretch/>
        </p:blipFill>
        <p:spPr>
          <a:xfrm>
            <a:off x="1288015" y="850900"/>
            <a:ext cx="7281479" cy="5156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37489" y="6007100"/>
            <a:ext cx="3582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Observed wavelength [</a:t>
            </a:r>
            <a:r>
              <a:rPr lang="el-GR" sz="2400" dirty="0" smtClean="0"/>
              <a:t>μ</a:t>
            </a:r>
            <a:r>
              <a:rPr lang="en-US" sz="2400" dirty="0" smtClean="0"/>
              <a:t>m]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438966" y="6007100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279025" y="6007100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-955511" y="3163842"/>
            <a:ext cx="3269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Flux density at 16 h [</a:t>
            </a:r>
            <a:r>
              <a:rPr lang="el-GR" sz="2400" dirty="0" smtClean="0"/>
              <a:t>μ</a:t>
            </a:r>
            <a:r>
              <a:rPr lang="en-US" sz="2400" dirty="0" err="1" smtClean="0"/>
              <a:t>Jy</a:t>
            </a:r>
            <a:r>
              <a:rPr lang="en-US" sz="2400" dirty="0" smtClean="0"/>
              <a:t>]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718604" y="5557675"/>
            <a:ext cx="590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-20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718604" y="4520112"/>
            <a:ext cx="590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-10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906268" y="3482552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789274" y="2422110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10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789274" y="1373186"/>
            <a:ext cx="496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</a:t>
            </a:r>
            <a:r>
              <a:rPr lang="en-US" sz="2400" dirty="0" smtClean="0"/>
              <a:t>0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3044765" y="401474"/>
            <a:ext cx="3767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Rest-frame </a:t>
            </a:r>
            <a:r>
              <a:rPr lang="en-US" sz="2400" dirty="0"/>
              <a:t>w</a:t>
            </a:r>
            <a:r>
              <a:rPr lang="en-US" sz="2400" dirty="0" smtClean="0"/>
              <a:t>avelength [</a:t>
            </a:r>
            <a:r>
              <a:rPr lang="el-GR" sz="2400" dirty="0" smtClean="0"/>
              <a:t>μ</a:t>
            </a:r>
            <a:r>
              <a:rPr lang="en-US" sz="2400" dirty="0" smtClean="0"/>
              <a:t>m]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1698987" y="401474"/>
            <a:ext cx="57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0.1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6885306" y="401474"/>
            <a:ext cx="57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0.2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52986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16200000">
            <a:off x="-1189006" y="3198168"/>
            <a:ext cx="3726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Flux [f</a:t>
            </a:r>
            <a:r>
              <a:rPr lang="el-GR" sz="2400" baseline="-25000" dirty="0" smtClean="0"/>
              <a:t>λ</a:t>
            </a:r>
            <a:r>
              <a:rPr lang="en-US" sz="2400" dirty="0" smtClean="0"/>
              <a:t>, 10</a:t>
            </a:r>
            <a:r>
              <a:rPr lang="en-US" sz="2400" baseline="30000" dirty="0" smtClean="0"/>
              <a:t>-17</a:t>
            </a:r>
            <a:r>
              <a:rPr lang="en-US" sz="2400" dirty="0" smtClean="0"/>
              <a:t> erg cm</a:t>
            </a:r>
            <a:r>
              <a:rPr lang="en-US" sz="2400" baseline="30000" dirty="0" smtClean="0"/>
              <a:t>-2</a:t>
            </a:r>
            <a:r>
              <a:rPr lang="en-US" sz="2400" dirty="0" smtClean="0"/>
              <a:t> s</a:t>
            </a:r>
            <a:r>
              <a:rPr lang="en-US" sz="2400" baseline="30000" dirty="0" smtClean="0"/>
              <a:t>-1</a:t>
            </a:r>
            <a:r>
              <a:rPr lang="en-US" sz="2400" dirty="0" smtClean="0"/>
              <a:t> Å</a:t>
            </a:r>
            <a:r>
              <a:rPr lang="en-US" sz="2400" baseline="30000" dirty="0" smtClean="0"/>
              <a:t>-1</a:t>
            </a:r>
            <a:r>
              <a:rPr lang="en-US" sz="2400" dirty="0" smtClean="0"/>
              <a:t>]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150954" y="6007608"/>
            <a:ext cx="3582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Observed wavelength [</a:t>
            </a:r>
            <a:r>
              <a:rPr lang="el-GR" sz="2400" dirty="0" smtClean="0"/>
              <a:t>μ</a:t>
            </a:r>
            <a:r>
              <a:rPr lang="en-US" sz="2400" dirty="0"/>
              <a:t>m</a:t>
            </a:r>
            <a:r>
              <a:rPr lang="en-US" sz="2400" dirty="0" smtClean="0"/>
              <a:t>]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948646" y="5447682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948646" y="589589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948646" y="4636334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948646" y="3818474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2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948646" y="3012399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3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948646" y="2190538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4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948646" y="1380720"/>
            <a:ext cx="340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5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2391263" y="6007608"/>
            <a:ext cx="57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0.7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7404684" y="6007608"/>
            <a:ext cx="57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1.0</a:t>
            </a:r>
            <a:endParaRPr lang="en-US" sz="24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1289304" y="850392"/>
            <a:ext cx="7287768" cy="5157216"/>
            <a:chOff x="987918" y="326759"/>
            <a:chExt cx="7287768" cy="5157216"/>
          </a:xfrm>
        </p:grpSpPr>
        <p:grpSp>
          <p:nvGrpSpPr>
            <p:cNvPr id="19" name="Group 18"/>
            <p:cNvGrpSpPr/>
            <p:nvPr/>
          </p:nvGrpSpPr>
          <p:grpSpPr>
            <a:xfrm>
              <a:off x="987918" y="326759"/>
              <a:ext cx="7287768" cy="5157216"/>
              <a:chOff x="987918" y="326759"/>
              <a:chExt cx="7287768" cy="5157216"/>
            </a:xfrm>
          </p:grpSpPr>
          <p:pic>
            <p:nvPicPr>
              <p:cNvPr id="3" name="Picture 2" descr="apj480893f1_hr.jpg"/>
              <p:cNvPicPr>
                <a:picLocks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79" t="1907" r="194" b="16634"/>
              <a:stretch/>
            </p:blipFill>
            <p:spPr>
              <a:xfrm>
                <a:off x="987918" y="326759"/>
                <a:ext cx="7287768" cy="5157216"/>
              </a:xfrm>
              <a:prstGeom prst="rect">
                <a:avLst/>
              </a:prstGeom>
            </p:spPr>
          </p:pic>
          <p:sp>
            <p:nvSpPr>
              <p:cNvPr id="17" name="Rectangle 16"/>
              <p:cNvSpPr/>
              <p:nvPr/>
            </p:nvSpPr>
            <p:spPr>
              <a:xfrm>
                <a:off x="4856418" y="3786380"/>
                <a:ext cx="1834385" cy="141904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4856418" y="3789242"/>
              <a:ext cx="1990686" cy="1200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GRB 130606A</a:t>
              </a:r>
            </a:p>
            <a:p>
              <a:r>
                <a:rPr lang="en-US" sz="2400" dirty="0"/>
                <a:t> </a:t>
              </a:r>
              <a:r>
                <a:rPr lang="en-US" sz="2400" dirty="0" smtClean="0"/>
                <a:t> Gemini</a:t>
              </a:r>
            </a:p>
            <a:p>
              <a:r>
                <a:rPr lang="en-US" sz="2400" dirty="0"/>
                <a:t> </a:t>
              </a:r>
              <a:r>
                <a:rPr lang="en-US" sz="2400" dirty="0" smtClean="0"/>
                <a:t> </a:t>
              </a:r>
              <a:r>
                <a:rPr lang="en-US" sz="2400" dirty="0" smtClean="0">
                  <a:solidFill>
                    <a:srgbClr val="008000"/>
                  </a:solidFill>
                </a:rPr>
                <a:t>MMT</a:t>
              </a:r>
              <a:endParaRPr lang="en-US" sz="2400" dirty="0">
                <a:solidFill>
                  <a:srgbClr val="008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800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213836" y="412505"/>
            <a:ext cx="8716328" cy="6032990"/>
            <a:chOff x="344726" y="78691"/>
            <a:chExt cx="8716328" cy="6032990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216938" y="54201"/>
              <a:ext cx="4622469" cy="619137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FAA26D3D-D897-4be2-8F04-BA451C77F1D7}">
                <ma14:placeholderFlag xmlns:ma14="http://schemas.microsoft.com/office/mac/drawingml/2011/main"/>
              </a:ext>
            </a:extLst>
          </p:spPr>
        </p:pic>
        <p:sp>
          <p:nvSpPr>
            <p:cNvPr id="80" name="Text Box 13"/>
            <p:cNvSpPr txBox="1"/>
            <p:nvPr/>
          </p:nvSpPr>
          <p:spPr>
            <a:xfrm>
              <a:off x="6993427" y="753799"/>
              <a:ext cx="1286622" cy="9079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/>
              </a:ext>
            </a:extLst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none" lIns="2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228600" marR="228600">
                <a:spcBef>
                  <a:spcPts val="0"/>
                </a:spcBef>
                <a:spcAft>
                  <a:spcPts val="600"/>
                </a:spcAft>
              </a:pPr>
              <a:r>
                <a:rPr lang="en-US" sz="2400" dirty="0" smtClean="0">
                  <a:effectLst/>
                  <a:ea typeface="Times New Roman"/>
                </a:rPr>
                <a:t>H2RG</a:t>
              </a:r>
            </a:p>
            <a:p>
              <a:pPr marL="228600" marR="228600">
                <a:spcBef>
                  <a:spcPts val="0"/>
                </a:spcBef>
                <a:spcAft>
                  <a:spcPts val="600"/>
                </a:spcAft>
              </a:pPr>
              <a:r>
                <a:rPr lang="en-US" sz="2400" dirty="0" smtClean="0">
                  <a:effectLst/>
                  <a:ea typeface="Times New Roman"/>
                </a:rPr>
                <a:t>detectors</a:t>
              </a:r>
              <a:endParaRPr lang="en-US" sz="2400" dirty="0">
                <a:effectLst/>
                <a:ea typeface="Times New Roman"/>
              </a:endParaRPr>
            </a:p>
          </p:txBody>
        </p:sp>
        <p:sp>
          <p:nvSpPr>
            <p:cNvPr id="75" name="Text Box 17"/>
            <p:cNvSpPr txBox="1"/>
            <p:nvPr/>
          </p:nvSpPr>
          <p:spPr>
            <a:xfrm>
              <a:off x="4926835" y="376773"/>
              <a:ext cx="2066592" cy="8309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/>
              </a:ext>
            </a:extLst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2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228600" marR="228600">
                <a:spcBef>
                  <a:spcPts val="0"/>
                </a:spcBef>
                <a:spcAft>
                  <a:spcPts val="600"/>
                </a:spcAft>
              </a:pPr>
              <a:r>
                <a:rPr lang="en-US" sz="2400" dirty="0" smtClean="0">
                  <a:effectLst/>
                  <a:ea typeface="Times New Roman"/>
                </a:rPr>
                <a:t>H &amp; K band optical arm</a:t>
              </a:r>
              <a:endParaRPr lang="en-US" sz="2400" dirty="0">
                <a:effectLst/>
                <a:ea typeface="Times New Roman"/>
              </a:endParaRPr>
            </a:p>
          </p:txBody>
        </p:sp>
        <p:sp>
          <p:nvSpPr>
            <p:cNvPr id="71" name="Text Box 27"/>
            <p:cNvSpPr txBox="1"/>
            <p:nvPr/>
          </p:nvSpPr>
          <p:spPr>
            <a:xfrm>
              <a:off x="5168337" y="5650016"/>
              <a:ext cx="2772556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/>
              </a:ext>
            </a:extLst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none" lIns="2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228600" marR="228600">
                <a:spcBef>
                  <a:spcPts val="0"/>
                </a:spcBef>
                <a:spcAft>
                  <a:spcPts val="600"/>
                </a:spcAft>
              </a:pPr>
              <a:r>
                <a:rPr lang="en-US" sz="2400" dirty="0" smtClean="0">
                  <a:effectLst/>
                  <a:ea typeface="Times New Roman"/>
                </a:rPr>
                <a:t>Dichroic </a:t>
              </a:r>
              <a:r>
                <a:rPr lang="en-US" sz="2400" dirty="0" err="1">
                  <a:ea typeface="Times New Roman"/>
                </a:rPr>
                <a:t>b</a:t>
              </a:r>
              <a:r>
                <a:rPr lang="en-US" sz="2400" dirty="0" err="1" smtClean="0">
                  <a:effectLst/>
                  <a:ea typeface="Times New Roman"/>
                </a:rPr>
                <a:t>eamsplitter</a:t>
              </a:r>
              <a:endParaRPr lang="en-US" sz="2400" dirty="0">
                <a:effectLst/>
                <a:ea typeface="Times New Roman"/>
              </a:endParaRPr>
            </a:p>
          </p:txBody>
        </p:sp>
        <p:sp>
          <p:nvSpPr>
            <p:cNvPr id="69" name="Text Box 31"/>
            <p:cNvSpPr txBox="1"/>
            <p:nvPr/>
          </p:nvSpPr>
          <p:spPr>
            <a:xfrm>
              <a:off x="2299525" y="5650016"/>
              <a:ext cx="2400960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/>
              </a:ext>
            </a:extLst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none" lIns="2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228600" marR="228600">
                <a:spcBef>
                  <a:spcPts val="0"/>
                </a:spcBef>
                <a:spcAft>
                  <a:spcPts val="600"/>
                </a:spcAft>
              </a:pPr>
              <a:r>
                <a:rPr lang="en-US" sz="2400" dirty="0">
                  <a:effectLst/>
                  <a:ea typeface="Times New Roman"/>
                </a:rPr>
                <a:t>Filter &amp; </a:t>
              </a:r>
              <a:r>
                <a:rPr lang="en-US" sz="2400" dirty="0">
                  <a:ea typeface="Times New Roman"/>
                </a:rPr>
                <a:t>s</a:t>
              </a:r>
              <a:r>
                <a:rPr lang="en-US" sz="2400" dirty="0" smtClean="0">
                  <a:effectLst/>
                  <a:ea typeface="Times New Roman"/>
                </a:rPr>
                <a:t>lit </a:t>
              </a:r>
              <a:r>
                <a:rPr lang="en-US" sz="2400" dirty="0">
                  <a:ea typeface="Times New Roman"/>
                </a:rPr>
                <a:t>w</a:t>
              </a:r>
              <a:r>
                <a:rPr lang="en-US" sz="2400" dirty="0" smtClean="0">
                  <a:effectLst/>
                  <a:ea typeface="Times New Roman"/>
                </a:rPr>
                <a:t>heels</a:t>
              </a:r>
              <a:endParaRPr lang="en-US" sz="2400" dirty="0">
                <a:effectLst/>
                <a:ea typeface="Times New Roman"/>
              </a:endParaRPr>
            </a:p>
          </p:txBody>
        </p:sp>
        <p:sp>
          <p:nvSpPr>
            <p:cNvPr id="49" name="Text Box 23"/>
            <p:cNvSpPr txBox="1"/>
            <p:nvPr/>
          </p:nvSpPr>
          <p:spPr>
            <a:xfrm>
              <a:off x="6468801" y="4428209"/>
              <a:ext cx="2592253" cy="8309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/>
              </a:ext>
            </a:extLst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2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228600" marR="228600">
                <a:spcBef>
                  <a:spcPts val="0"/>
                </a:spcBef>
                <a:spcAft>
                  <a:spcPts val="600"/>
                </a:spcAft>
              </a:pPr>
              <a:r>
                <a:rPr lang="en-US" sz="2400" dirty="0">
                  <a:effectLst/>
                  <a:ea typeface="Times New Roman"/>
                </a:rPr>
                <a:t>Filter </a:t>
              </a:r>
              <a:r>
                <a:rPr lang="en-US" sz="2400" dirty="0" smtClean="0">
                  <a:ea typeface="Times New Roman"/>
                </a:rPr>
                <a:t>/ </a:t>
              </a:r>
              <a:r>
                <a:rPr lang="en-US" sz="2400" dirty="0" smtClean="0">
                  <a:effectLst/>
                  <a:ea typeface="Times New Roman"/>
                </a:rPr>
                <a:t>grating </a:t>
              </a:r>
              <a:r>
                <a:rPr lang="en-US" sz="2400" dirty="0" smtClean="0">
                  <a:effectLst/>
                  <a:ea typeface="Times New Roman"/>
                </a:rPr>
                <a:t>wheels</a:t>
              </a:r>
              <a:endParaRPr lang="en-US" sz="2400" dirty="0">
                <a:effectLst/>
                <a:ea typeface="Times New Roman"/>
              </a:endParaRPr>
            </a:p>
          </p:txBody>
        </p:sp>
        <p:cxnSp>
          <p:nvCxnSpPr>
            <p:cNvPr id="81" name="Straight Arrow Connector 80"/>
            <p:cNvCxnSpPr>
              <a:stCxn id="80" idx="1"/>
            </p:cNvCxnSpPr>
            <p:nvPr/>
          </p:nvCxnSpPr>
          <p:spPr>
            <a:xfrm flipH="1">
              <a:off x="4509703" y="1207770"/>
              <a:ext cx="2483724" cy="130934"/>
            </a:xfrm>
            <a:prstGeom prst="straightConnector1">
              <a:avLst/>
            </a:prstGeom>
            <a:ln w="25400" cmpd="sng">
              <a:solidFill>
                <a:schemeClr val="accent6"/>
              </a:solidFill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80" idx="1"/>
            </p:cNvCxnSpPr>
            <p:nvPr/>
          </p:nvCxnSpPr>
          <p:spPr>
            <a:xfrm flipH="1">
              <a:off x="6089691" y="1207770"/>
              <a:ext cx="903736" cy="503689"/>
            </a:xfrm>
            <a:prstGeom prst="straightConnector1">
              <a:avLst/>
            </a:prstGeom>
            <a:ln w="25400" cmpd="sng">
              <a:solidFill>
                <a:srgbClr val="F79646"/>
              </a:solidFill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>
              <a:stCxn id="49" idx="1"/>
            </p:cNvCxnSpPr>
            <p:nvPr/>
          </p:nvCxnSpPr>
          <p:spPr>
            <a:xfrm flipV="1">
              <a:off x="6468801" y="4210626"/>
              <a:ext cx="0" cy="633082"/>
            </a:xfrm>
            <a:prstGeom prst="straightConnector1">
              <a:avLst/>
            </a:prstGeom>
            <a:ln w="25400" cmpd="sng">
              <a:solidFill>
                <a:srgbClr val="F79646"/>
              </a:solidFill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H="1" flipV="1">
              <a:off x="5019613" y="5037765"/>
              <a:ext cx="344386" cy="612251"/>
            </a:xfrm>
            <a:prstGeom prst="straightConnector1">
              <a:avLst/>
            </a:prstGeom>
            <a:ln w="25400" cmpd="sng">
              <a:solidFill>
                <a:srgbClr val="F79646"/>
              </a:solidFill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H="1" flipV="1">
              <a:off x="2345291" y="5207319"/>
              <a:ext cx="388992" cy="442697"/>
            </a:xfrm>
            <a:prstGeom prst="straightConnector1">
              <a:avLst/>
            </a:prstGeom>
            <a:ln w="25400" cmpd="sng">
              <a:solidFill>
                <a:srgbClr val="F79646"/>
              </a:solidFill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>
              <a:stCxn id="10" idx="0"/>
            </p:cNvCxnSpPr>
            <p:nvPr/>
          </p:nvCxnSpPr>
          <p:spPr>
            <a:xfrm flipV="1">
              <a:off x="1498721" y="4736680"/>
              <a:ext cx="594932" cy="913336"/>
            </a:xfrm>
            <a:prstGeom prst="straightConnector1">
              <a:avLst/>
            </a:prstGeom>
            <a:ln w="25400" cmpd="sng">
              <a:solidFill>
                <a:srgbClr val="F79646"/>
              </a:solidFill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TextBox 132"/>
            <p:cNvSpPr txBox="1"/>
            <p:nvPr/>
          </p:nvSpPr>
          <p:spPr>
            <a:xfrm>
              <a:off x="3077594" y="78691"/>
              <a:ext cx="159851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Y &amp; J band</a:t>
              </a:r>
            </a:p>
            <a:p>
              <a:r>
                <a:rPr lang="en-US" sz="2400" dirty="0"/>
                <a:t>o</a:t>
              </a:r>
              <a:r>
                <a:rPr lang="en-US" sz="2400" dirty="0" smtClean="0"/>
                <a:t>ptical arm</a:t>
              </a:r>
              <a:endParaRPr lang="en-US" sz="2400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344726" y="3886849"/>
              <a:ext cx="157747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solidFill>
                    <a:srgbClr val="FF0000"/>
                  </a:solidFill>
                </a:rPr>
                <a:t>Beam from</a:t>
              </a:r>
            </a:p>
            <a:p>
              <a:r>
                <a:rPr lang="en-US" sz="2400" dirty="0" smtClean="0">
                  <a:solidFill>
                    <a:srgbClr val="FF0000"/>
                  </a:solidFill>
                </a:rPr>
                <a:t>DCT</a:t>
              </a:r>
              <a:endParaRPr lang="en-US" sz="2400" dirty="0">
                <a:solidFill>
                  <a:srgbClr val="FF0000"/>
                </a:solidFill>
              </a:endParaRPr>
            </a:p>
          </p:txBody>
        </p:sp>
        <p:pic>
          <p:nvPicPr>
            <p:cNvPr id="147" name="Picture 146" descr="hk_cam_lenses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45606" y="1950405"/>
              <a:ext cx="761963" cy="1264159"/>
            </a:xfrm>
            <a:prstGeom prst="rect">
              <a:avLst/>
            </a:prstGeom>
          </p:spPr>
        </p:pic>
        <p:pic>
          <p:nvPicPr>
            <p:cNvPr id="148" name="Picture 147" descr="yj_cam_lenses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480000">
              <a:off x="4178312" y="1492933"/>
              <a:ext cx="727245" cy="1232038"/>
            </a:xfrm>
            <a:prstGeom prst="rect">
              <a:avLst/>
            </a:prstGeom>
          </p:spPr>
        </p:pic>
        <p:pic>
          <p:nvPicPr>
            <p:cNvPr id="149" name="Picture 148" descr="col_lenses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8883" y="4408112"/>
              <a:ext cx="1828800" cy="646868"/>
            </a:xfrm>
            <a:prstGeom prst="rect">
              <a:avLst/>
            </a:prstGeom>
          </p:spPr>
        </p:pic>
        <p:cxnSp>
          <p:nvCxnSpPr>
            <p:cNvPr id="139" name="Straight Arrow Connector 138"/>
            <p:cNvCxnSpPr/>
            <p:nvPr/>
          </p:nvCxnSpPr>
          <p:spPr>
            <a:xfrm>
              <a:off x="4351784" y="1439069"/>
              <a:ext cx="667820" cy="3261629"/>
            </a:xfrm>
            <a:prstGeom prst="straightConnector1">
              <a:avLst/>
            </a:prstGeom>
            <a:ln w="44450" cmpd="sng">
              <a:solidFill>
                <a:srgbClr val="FF0000"/>
              </a:solidFill>
              <a:tailEnd type="non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/>
            <p:cNvCxnSpPr/>
            <p:nvPr/>
          </p:nvCxnSpPr>
          <p:spPr>
            <a:xfrm flipV="1">
              <a:off x="4736747" y="4378578"/>
              <a:ext cx="627252" cy="782052"/>
            </a:xfrm>
            <a:prstGeom prst="line">
              <a:avLst/>
            </a:prstGeom>
            <a:ln w="76200" cmpd="sng">
              <a:solidFill>
                <a:srgbClr val="F79646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420000" flipV="1">
              <a:off x="5557765" y="4389958"/>
              <a:ext cx="627252" cy="782052"/>
            </a:xfrm>
            <a:prstGeom prst="line">
              <a:avLst/>
            </a:prstGeom>
            <a:ln w="76200" cmpd="sng">
              <a:solidFill>
                <a:srgbClr val="F79646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/>
            <p:cNvCxnSpPr/>
            <p:nvPr/>
          </p:nvCxnSpPr>
          <p:spPr>
            <a:xfrm flipH="1">
              <a:off x="5929266" y="1882116"/>
              <a:ext cx="5014" cy="2854564"/>
            </a:xfrm>
            <a:prstGeom prst="straightConnector1">
              <a:avLst/>
            </a:prstGeom>
            <a:ln w="44450" cmpd="sng">
              <a:solidFill>
                <a:srgbClr val="FF0000"/>
              </a:solidFill>
              <a:tailEnd type="non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/>
            <p:nvPr/>
          </p:nvCxnSpPr>
          <p:spPr>
            <a:xfrm>
              <a:off x="413372" y="4721912"/>
              <a:ext cx="5530660" cy="0"/>
            </a:xfrm>
            <a:prstGeom prst="straightConnector1">
              <a:avLst/>
            </a:prstGeom>
            <a:ln w="44450" cmpd="sng">
              <a:solidFill>
                <a:srgbClr val="FF0000"/>
              </a:solidFill>
              <a:tailEnd type="non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stCxn id="49" idx="1"/>
            </p:cNvCxnSpPr>
            <p:nvPr/>
          </p:nvCxnSpPr>
          <p:spPr>
            <a:xfrm flipH="1" flipV="1">
              <a:off x="4255950" y="3672856"/>
              <a:ext cx="2212851" cy="1170852"/>
            </a:xfrm>
            <a:prstGeom prst="straightConnector1">
              <a:avLst/>
            </a:prstGeom>
            <a:ln w="25400" cmpd="sng">
              <a:solidFill>
                <a:srgbClr val="F79646"/>
              </a:solidFill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785650" y="5650016"/>
              <a:ext cx="14261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DCT focus</a:t>
              </a:r>
              <a:endParaRPr lang="en-US" sz="2400" dirty="0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332247" y="2070431"/>
              <a:ext cx="946501" cy="461665"/>
              <a:chOff x="620501" y="1744959"/>
              <a:chExt cx="946501" cy="461665"/>
            </a:xfrm>
          </p:grpSpPr>
          <p:cxnSp>
            <p:nvCxnSpPr>
              <p:cNvPr id="64" name="Straight Connector 63"/>
              <p:cNvCxnSpPr/>
              <p:nvPr/>
            </p:nvCxnSpPr>
            <p:spPr>
              <a:xfrm>
                <a:off x="634314" y="2189994"/>
                <a:ext cx="932688" cy="0"/>
              </a:xfrm>
              <a:prstGeom prst="line">
                <a:avLst/>
              </a:prstGeom>
              <a:ln w="50800" cmpd="dbl">
                <a:solidFill>
                  <a:srgbClr val="F79646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/>
              <p:cNvSpPr txBox="1"/>
              <p:nvPr/>
            </p:nvSpPr>
            <p:spPr>
              <a:xfrm>
                <a:off x="620501" y="1744959"/>
                <a:ext cx="94223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10 cm</a:t>
                </a:r>
                <a:endParaRPr lang="en-US" sz="2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9407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226"/>
    </mc:Choice>
    <mc:Fallback xmlns="">
      <p:transition xmlns:p14="http://schemas.microsoft.com/office/powerpoint/2010/main" spd="slow" advTm="6722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299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0"/>
            <a:ext cx="7515742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0026" y="5837372"/>
            <a:ext cx="2718413" cy="83099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Detector electronics</a:t>
            </a:r>
          </a:p>
          <a:p>
            <a:r>
              <a:rPr lang="en-US" sz="2400" dirty="0" smtClean="0"/>
              <a:t>and power supplies</a:t>
            </a:r>
            <a:endParaRPr lang="en-US" sz="2400" dirty="0"/>
          </a:p>
        </p:txBody>
      </p:sp>
      <p:cxnSp>
        <p:nvCxnSpPr>
          <p:cNvPr id="6" name="Straight Arrow Connector 5"/>
          <p:cNvCxnSpPr>
            <a:stCxn id="5" idx="0"/>
          </p:cNvCxnSpPr>
          <p:nvPr/>
        </p:nvCxnSpPr>
        <p:spPr>
          <a:xfrm flipV="1">
            <a:off x="6759233" y="4199184"/>
            <a:ext cx="345458" cy="1638188"/>
          </a:xfrm>
          <a:prstGeom prst="straightConnector1">
            <a:avLst/>
          </a:prstGeom>
          <a:ln w="25400" cmpd="sng">
            <a:solidFill>
              <a:schemeClr val="accent6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5" idx="0"/>
          </p:cNvCxnSpPr>
          <p:nvPr/>
        </p:nvCxnSpPr>
        <p:spPr>
          <a:xfrm flipH="1" flipV="1">
            <a:off x="4816546" y="3764391"/>
            <a:ext cx="1942687" cy="2072981"/>
          </a:xfrm>
          <a:prstGeom prst="straightConnector1">
            <a:avLst/>
          </a:prstGeom>
          <a:ln w="25400" cmpd="sng">
            <a:solidFill>
              <a:schemeClr val="accent6"/>
            </a:solidFill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47123" y="39975"/>
            <a:ext cx="4513826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/>
              <a:t>RIMAS dewar assembled in the lab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09536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otaleff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8" t="9721" r="9645" b="9616"/>
          <a:stretch/>
        </p:blipFill>
        <p:spPr>
          <a:xfrm>
            <a:off x="912842" y="590454"/>
            <a:ext cx="7318317" cy="567709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16200000">
            <a:off x="-1659572" y="3198168"/>
            <a:ext cx="45704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Estimated efficiency - photometry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8496" y="6036712"/>
            <a:ext cx="57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0.0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338496" y="415865"/>
            <a:ext cx="57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0.6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388699" y="6267546"/>
            <a:ext cx="2366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Wavelength [</a:t>
            </a:r>
            <a:r>
              <a:rPr lang="el-GR" sz="2400" dirty="0" smtClean="0"/>
              <a:t>μ</a:t>
            </a:r>
            <a:r>
              <a:rPr lang="en-US" sz="2400" dirty="0" smtClean="0"/>
              <a:t>m]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127043" y="6267546"/>
            <a:ext cx="57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1.0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942599" y="6267546"/>
            <a:ext cx="574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2.2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52880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209</Words>
  <Application>Microsoft Macintosh PowerPoint</Application>
  <PresentationFormat>On-screen Show (4:3)</PresentationFormat>
  <Paragraphs>57</Paragraphs>
  <Slides>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UMCP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Capone</dc:creator>
  <cp:lastModifiedBy>John Capone</cp:lastModifiedBy>
  <cp:revision>16</cp:revision>
  <dcterms:created xsi:type="dcterms:W3CDTF">2014-09-23T19:33:06Z</dcterms:created>
  <dcterms:modified xsi:type="dcterms:W3CDTF">2014-09-23T21:25:41Z</dcterms:modified>
</cp:coreProperties>
</file>

<file path=docProps/thumbnail.jpeg>
</file>